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452" r:id="rId3"/>
    <p:sldId id="453" r:id="rId4"/>
    <p:sldId id="454" r:id="rId5"/>
    <p:sldId id="45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en Nolan" initials="HN" lastIdx="1" clrIdx="0">
    <p:extLst>
      <p:ext uri="{19B8F6BF-5375-455C-9EA6-DF929625EA0E}">
        <p15:presenceInfo xmlns:p15="http://schemas.microsoft.com/office/powerpoint/2012/main" userId="Helen Nolan" providerId="None"/>
      </p:ext>
    </p:extLst>
  </p:cmAuthor>
  <p:cmAuthor id="2" name="Michael Burrows" initials="MB" lastIdx="2" clrIdx="1">
    <p:extLst>
      <p:ext uri="{19B8F6BF-5375-455C-9EA6-DF929625EA0E}">
        <p15:presenceInfo xmlns:p15="http://schemas.microsoft.com/office/powerpoint/2012/main" userId="Michael Burrows" providerId="None"/>
      </p:ext>
    </p:extLst>
  </p:cmAuthor>
  <p:cmAuthor id="3" name="Michael Burrows" initials="MB [2]" lastIdx="1" clrIdx="2">
    <p:extLst>
      <p:ext uri="{19B8F6BF-5375-455C-9EA6-DF929625EA0E}">
        <p15:presenceInfo xmlns:p15="http://schemas.microsoft.com/office/powerpoint/2012/main" userId="S::mburrows@horizonengineering.co.uk::b400d83a-45d2-4e83-b5b7-d69fe18636a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1D97BA-332C-446D-BF38-0227E4F2787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103C7BE-78C4-4372-92D7-AFA5087CBDCB}">
      <dgm:prSet custT="1"/>
      <dgm:spPr/>
      <dgm:t>
        <a:bodyPr/>
        <a:lstStyle/>
        <a:p>
          <a:pPr marL="0"/>
          <a:r>
            <a:rPr lang="en-US" sz="1800" b="1" dirty="0"/>
            <a:t>The purpose of this course is to:</a:t>
          </a:r>
        </a:p>
        <a:p>
          <a:pPr marL="0"/>
          <a:r>
            <a:rPr lang="en-GB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1800" b="1" dirty="0">
              <a:latin typeface="+mn-lt"/>
              <a:cs typeface="Times New Roman" panose="02020603050405020304" pitchFamily="18" charset="0"/>
            </a:rPr>
            <a:t>•</a:t>
          </a:r>
          <a:r>
            <a:rPr lang="en-GB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1800" b="1" dirty="0">
              <a:latin typeface="+mn-lt"/>
            </a:rPr>
            <a:t>Raise awareness and understanding of:</a:t>
          </a:r>
        </a:p>
        <a:p>
          <a:pPr marL="0"/>
          <a:r>
            <a:rPr lang="en-GB" sz="1800" b="1" dirty="0">
              <a:latin typeface="+mn-lt"/>
            </a:rPr>
            <a:t>	</a:t>
          </a:r>
          <a:r>
            <a:rPr lang="en-GB" sz="1800" b="1" dirty="0">
              <a:latin typeface="+mn-lt"/>
              <a:cs typeface="Times New Roman" panose="02020603050405020304" pitchFamily="18" charset="0"/>
            </a:rPr>
            <a:t>&gt; </a:t>
          </a:r>
          <a:r>
            <a:rPr lang="en-GB" sz="1800" b="1" dirty="0">
              <a:latin typeface="+mn-lt"/>
            </a:rPr>
            <a:t>The Memorandum of Guidance on the Electricity at 	   Work Regulations 1989.</a:t>
          </a:r>
        </a:p>
        <a:p>
          <a:pPr marL="0"/>
          <a:r>
            <a:rPr lang="en-GB" sz="1800" b="1" dirty="0">
              <a:latin typeface="+mn-lt"/>
            </a:rPr>
            <a:t>	</a:t>
          </a:r>
          <a:r>
            <a:rPr lang="en-GB" sz="1800" b="1" dirty="0">
              <a:latin typeface="+mn-lt"/>
              <a:cs typeface="Times New Roman" panose="02020603050405020304" pitchFamily="18" charset="0"/>
            </a:rPr>
            <a:t>&gt; </a:t>
          </a:r>
          <a:r>
            <a:rPr lang="en-GB" sz="1800" b="1" dirty="0">
              <a:latin typeface="+mn-lt"/>
            </a:rPr>
            <a:t>The reasons why only competent employees should be 	   permitted to work on or near potentially live 	 	   conductors.</a:t>
          </a:r>
        </a:p>
        <a:p>
          <a:pPr marL="0"/>
          <a:r>
            <a:rPr lang="en-GB" sz="1800" b="1" dirty="0">
              <a:latin typeface="+mn-lt"/>
            </a:rPr>
            <a:t>	</a:t>
          </a:r>
          <a:r>
            <a:rPr lang="en-GB" sz="1800" b="1" dirty="0">
              <a:latin typeface="+mn-lt"/>
              <a:cs typeface="Times New Roman" panose="02020603050405020304" pitchFamily="18" charset="0"/>
            </a:rPr>
            <a:t>&gt; </a:t>
          </a:r>
          <a:r>
            <a:rPr lang="en-GB" sz="1800" b="1" dirty="0">
              <a:latin typeface="+mn-lt"/>
            </a:rPr>
            <a:t>What is meant by the term ‘competence’.</a:t>
          </a:r>
        </a:p>
        <a:p>
          <a:pPr marL="0"/>
          <a:r>
            <a:rPr lang="en-GB" sz="1800" b="1" dirty="0">
              <a:latin typeface="+mn-lt"/>
            </a:rPr>
            <a:t>	</a:t>
          </a:r>
          <a:r>
            <a:rPr lang="en-GB" sz="1800" b="1" dirty="0">
              <a:latin typeface="+mn-lt"/>
              <a:cs typeface="Times New Roman" panose="02020603050405020304" pitchFamily="18" charset="0"/>
            </a:rPr>
            <a:t>&gt; </a:t>
          </a:r>
          <a:r>
            <a:rPr lang="en-GB" sz="1800" b="1" dirty="0">
              <a:latin typeface="+mn-lt"/>
            </a:rPr>
            <a:t>The effects of electric shock.</a:t>
          </a:r>
        </a:p>
        <a:p>
          <a:pPr marL="0"/>
          <a:r>
            <a:rPr lang="en-GB" sz="1800" b="1" dirty="0">
              <a:latin typeface="+mn-lt"/>
              <a:cs typeface="Times New Roman" panose="02020603050405020304" pitchFamily="18" charset="0"/>
            </a:rPr>
            <a:t>• </a:t>
          </a:r>
          <a:r>
            <a:rPr lang="en-GB" sz="1800" b="1" dirty="0">
              <a:latin typeface="+mn-lt"/>
            </a:rPr>
            <a:t>Demonstrate Safe Isolation Techniques on Low Voltage Systems.</a:t>
          </a:r>
          <a:endParaRPr lang="en-US" sz="1800" b="1" dirty="0">
            <a:latin typeface="+mn-lt"/>
          </a:endParaRPr>
        </a:p>
        <a:p>
          <a:pPr marL="0"/>
          <a:endParaRPr lang="en-US" sz="1800" b="1" dirty="0"/>
        </a:p>
        <a:p>
          <a:pPr marL="0"/>
          <a:endParaRPr lang="en-US" sz="1800" b="1" dirty="0"/>
        </a:p>
        <a:p>
          <a:pPr marL="0"/>
          <a:endParaRPr lang="en-US" sz="1800" b="1" dirty="0"/>
        </a:p>
        <a:p>
          <a:pPr marL="0"/>
          <a:endParaRPr lang="en-US" sz="1800" b="1" dirty="0"/>
        </a:p>
        <a:p>
          <a:pPr marL="0"/>
          <a:endParaRPr lang="en-US" sz="1800" b="1" dirty="0"/>
        </a:p>
      </dgm:t>
    </dgm:pt>
    <dgm:pt modelId="{A1099ACE-A12A-4A53-A41F-0DA5D2124DDA}" type="parTrans" cxnId="{9BFC1E9C-99CD-4433-9B90-2FF08C2CE96D}">
      <dgm:prSet/>
      <dgm:spPr/>
      <dgm:t>
        <a:bodyPr/>
        <a:lstStyle/>
        <a:p>
          <a:endParaRPr lang="en-GB"/>
        </a:p>
      </dgm:t>
    </dgm:pt>
    <dgm:pt modelId="{B8CFA457-913C-4D0C-8D48-1D5FA2851B30}" type="sibTrans" cxnId="{9BFC1E9C-99CD-4433-9B90-2FF08C2CE96D}">
      <dgm:prSet/>
      <dgm:spPr/>
      <dgm:t>
        <a:bodyPr/>
        <a:lstStyle/>
        <a:p>
          <a:endParaRPr lang="en-GB"/>
        </a:p>
      </dgm:t>
    </dgm:pt>
    <dgm:pt modelId="{C7290772-E487-4EBC-96B6-284753E54097}" type="pres">
      <dgm:prSet presAssocID="{211D97BA-332C-446D-BF38-0227E4F2787E}" presName="vert0" presStyleCnt="0">
        <dgm:presLayoutVars>
          <dgm:dir/>
          <dgm:animOne val="branch"/>
          <dgm:animLvl val="lvl"/>
        </dgm:presLayoutVars>
      </dgm:prSet>
      <dgm:spPr/>
    </dgm:pt>
    <dgm:pt modelId="{0E75AB46-D28A-4F6A-971D-9FE921EA0940}" type="pres">
      <dgm:prSet presAssocID="{E103C7BE-78C4-4372-92D7-AFA5087CBDCB}" presName="thickLine" presStyleLbl="alignNode1" presStyleIdx="0" presStyleCnt="1"/>
      <dgm:spPr/>
    </dgm:pt>
    <dgm:pt modelId="{D1BFAEFF-3AF4-4886-9AC6-53814512352B}" type="pres">
      <dgm:prSet presAssocID="{E103C7BE-78C4-4372-92D7-AFA5087CBDCB}" presName="horz1" presStyleCnt="0"/>
      <dgm:spPr/>
    </dgm:pt>
    <dgm:pt modelId="{8FEAFCF3-547C-4D18-B8EF-F01A7A758AC8}" type="pres">
      <dgm:prSet presAssocID="{E103C7BE-78C4-4372-92D7-AFA5087CBDCB}" presName="tx1" presStyleLbl="revTx" presStyleIdx="0" presStyleCnt="1" custScaleY="100196"/>
      <dgm:spPr/>
    </dgm:pt>
    <dgm:pt modelId="{0FFCF131-C74B-41B5-8F56-392B0F72BE79}" type="pres">
      <dgm:prSet presAssocID="{E103C7BE-78C4-4372-92D7-AFA5087CBDCB}" presName="vert1" presStyleCnt="0"/>
      <dgm:spPr/>
    </dgm:pt>
  </dgm:ptLst>
  <dgm:cxnLst>
    <dgm:cxn modelId="{46535A39-4616-4D24-A5FB-27B36C848A22}" type="presOf" srcId="{E103C7BE-78C4-4372-92D7-AFA5087CBDCB}" destId="{8FEAFCF3-547C-4D18-B8EF-F01A7A758AC8}" srcOrd="0" destOrd="0" presId="urn:microsoft.com/office/officeart/2008/layout/LinedList"/>
    <dgm:cxn modelId="{B45CB254-40ED-44FD-BB17-E978EEF85A86}" type="presOf" srcId="{211D97BA-332C-446D-BF38-0227E4F2787E}" destId="{C7290772-E487-4EBC-96B6-284753E54097}" srcOrd="0" destOrd="0" presId="urn:microsoft.com/office/officeart/2008/layout/LinedList"/>
    <dgm:cxn modelId="{9BFC1E9C-99CD-4433-9B90-2FF08C2CE96D}" srcId="{211D97BA-332C-446D-BF38-0227E4F2787E}" destId="{E103C7BE-78C4-4372-92D7-AFA5087CBDCB}" srcOrd="0" destOrd="0" parTransId="{A1099ACE-A12A-4A53-A41F-0DA5D2124DDA}" sibTransId="{B8CFA457-913C-4D0C-8D48-1D5FA2851B30}"/>
    <dgm:cxn modelId="{6A06F1F0-B062-490E-B0EA-B9CCC7B20080}" type="presParOf" srcId="{C7290772-E487-4EBC-96B6-284753E54097}" destId="{0E75AB46-D28A-4F6A-971D-9FE921EA0940}" srcOrd="0" destOrd="0" presId="urn:microsoft.com/office/officeart/2008/layout/LinedList"/>
    <dgm:cxn modelId="{2D44FCFD-97B2-4186-8FC6-25350A856B7F}" type="presParOf" srcId="{C7290772-E487-4EBC-96B6-284753E54097}" destId="{D1BFAEFF-3AF4-4886-9AC6-53814512352B}" srcOrd="1" destOrd="0" presId="urn:microsoft.com/office/officeart/2008/layout/LinedList"/>
    <dgm:cxn modelId="{230B472F-634C-46DD-BBF0-1F98960835CE}" type="presParOf" srcId="{D1BFAEFF-3AF4-4886-9AC6-53814512352B}" destId="{8FEAFCF3-547C-4D18-B8EF-F01A7A758AC8}" srcOrd="0" destOrd="0" presId="urn:microsoft.com/office/officeart/2008/layout/LinedList"/>
    <dgm:cxn modelId="{69837389-C777-46AD-A123-791D04822744}" type="presParOf" srcId="{D1BFAEFF-3AF4-4886-9AC6-53814512352B}" destId="{0FFCF131-C74B-41B5-8F56-392B0F72BE7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1D97BA-332C-446D-BF38-0227E4F2787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103C7BE-78C4-4372-92D7-AFA5087CBDCB}">
      <dgm:prSet custT="1"/>
      <dgm:spPr/>
      <dgm:t>
        <a:bodyPr/>
        <a:lstStyle/>
        <a:p>
          <a:r>
            <a:rPr lang="en-GB" sz="1800" b="1" u="sng" dirty="0"/>
            <a:t>Introduction</a:t>
          </a:r>
        </a:p>
        <a:p>
          <a:r>
            <a:rPr lang="en-GB" sz="1400" b="1" dirty="0">
              <a:latin typeface="+mn-lt"/>
              <a:cs typeface="Times New Roman" panose="02020603050405020304" pitchFamily="18" charset="0"/>
            </a:rPr>
            <a:t>• </a:t>
          </a:r>
          <a:r>
            <a:rPr lang="en-GB" sz="1400" b="1" dirty="0"/>
            <a:t>The course will be delivered over one day in accordance with the timetable set</a:t>
          </a:r>
        </a:p>
        <a:p>
          <a:r>
            <a:rPr lang="en-GB" sz="1400" b="1" dirty="0"/>
            <a:t>   out below. </a:t>
          </a:r>
        </a:p>
        <a:p>
          <a:r>
            <a:rPr lang="en-GB" sz="1400" b="1" dirty="0">
              <a:latin typeface="+mn-lt"/>
              <a:cs typeface="Times New Roman" panose="02020603050405020304" pitchFamily="18" charset="0"/>
            </a:rPr>
            <a:t>• </a:t>
          </a:r>
          <a:r>
            <a:rPr lang="en-GB" sz="1400" b="1" dirty="0"/>
            <a:t>The content  will be delivered via a </a:t>
          </a:r>
          <a:r>
            <a:rPr lang="en-GB" sz="1400" b="1" dirty="0" err="1"/>
            <a:t>powerpoint</a:t>
          </a:r>
          <a:r>
            <a:rPr lang="en-GB" sz="1400" b="1" dirty="0"/>
            <a:t> presentation supplemented </a:t>
          </a:r>
        </a:p>
        <a:p>
          <a:r>
            <a:rPr lang="en-GB" sz="1400" b="1" dirty="0"/>
            <a:t>    with Videos and Tutor experiences to reinforce and emphasise learning. </a:t>
          </a:r>
        </a:p>
        <a:p>
          <a:r>
            <a:rPr lang="en-GB" sz="1400" b="1" dirty="0">
              <a:latin typeface="+mn-lt"/>
              <a:cs typeface="Times New Roman" panose="02020603050405020304" pitchFamily="18" charset="0"/>
            </a:rPr>
            <a:t>• </a:t>
          </a:r>
          <a:r>
            <a:rPr lang="en-GB" sz="1400" b="1" dirty="0"/>
            <a:t>Throughout the course delegates will be encouraged to ask questions and </a:t>
          </a:r>
        </a:p>
        <a:p>
          <a:r>
            <a:rPr lang="en-GB" sz="1400" b="1" dirty="0"/>
            <a:t>   share their experiences.</a:t>
          </a:r>
        </a:p>
        <a:p>
          <a:r>
            <a:rPr lang="en-GB" sz="1400" b="1" dirty="0">
              <a:latin typeface="+mn-lt"/>
              <a:cs typeface="Times New Roman" panose="02020603050405020304" pitchFamily="18" charset="0"/>
            </a:rPr>
            <a:t>• </a:t>
          </a:r>
          <a:r>
            <a:rPr lang="en-GB" sz="1400" b="1" dirty="0"/>
            <a:t>At the end of the course delivery delegates will sit an open book Test based on </a:t>
          </a:r>
        </a:p>
        <a:p>
          <a:r>
            <a:rPr lang="en-GB" sz="1400" b="1" dirty="0"/>
            <a:t>   the content of the course followed by a single phase and three phase safe</a:t>
          </a:r>
        </a:p>
        <a:p>
          <a:r>
            <a:rPr lang="en-GB" sz="1400" b="1" dirty="0"/>
            <a:t>   Isolation  practical test.</a:t>
          </a:r>
        </a:p>
        <a:p>
          <a:r>
            <a:rPr lang="en-GB" sz="1800" b="1" u="sng" dirty="0"/>
            <a:t>Course Timetable</a:t>
          </a:r>
        </a:p>
        <a:p>
          <a:r>
            <a:rPr lang="en-GB" sz="1400" b="1" u="none" dirty="0"/>
            <a:t>Registration - 8:00am to 8:30am.</a:t>
          </a:r>
        </a:p>
        <a:p>
          <a:r>
            <a:rPr lang="en-GB" sz="1400" b="1" dirty="0"/>
            <a:t>The course delivery will start at 8:30am and finish at 4:00pm.</a:t>
          </a:r>
        </a:p>
        <a:p>
          <a:r>
            <a:rPr lang="en-GB" sz="1400" b="1" dirty="0"/>
            <a:t>The course will be split up into four sessions.</a:t>
          </a:r>
        </a:p>
        <a:p>
          <a:r>
            <a:rPr lang="en-GB" sz="1400" b="1" dirty="0"/>
            <a:t>Session 1 – 8:30am to 10:30am.</a:t>
          </a:r>
        </a:p>
        <a:p>
          <a:r>
            <a:rPr lang="en-GB" sz="1400" b="1" dirty="0"/>
            <a:t>Break 10:30am to 10:45am.</a:t>
          </a:r>
        </a:p>
        <a:p>
          <a:r>
            <a:rPr lang="en-GB" sz="1400" b="1" dirty="0"/>
            <a:t>Session 2 – 10:45am to 12:30 pm.</a:t>
          </a:r>
        </a:p>
        <a:p>
          <a:r>
            <a:rPr lang="en-GB" sz="1400" b="1" dirty="0"/>
            <a:t>Lunch - 12:30pm to 1:00pm.</a:t>
          </a:r>
        </a:p>
        <a:p>
          <a:r>
            <a:rPr lang="en-GB" sz="1400" b="1" dirty="0"/>
            <a:t>Session 3 - 1:00pm to 2:30pm.</a:t>
          </a:r>
        </a:p>
        <a:p>
          <a:r>
            <a:rPr lang="en-GB" sz="1400" b="1" dirty="0"/>
            <a:t>Break - 2:30pm to 2:45pm.</a:t>
          </a:r>
        </a:p>
        <a:p>
          <a:r>
            <a:rPr lang="en-GB" sz="1400" b="1" dirty="0"/>
            <a:t>Session 4 - 2:45pm to 4:00pm</a:t>
          </a:r>
        </a:p>
        <a:p>
          <a:endParaRPr lang="en-GB" sz="1400" b="1" dirty="0"/>
        </a:p>
        <a:p>
          <a:endParaRPr lang="en-GB" sz="1200" b="1" dirty="0"/>
        </a:p>
      </dgm:t>
    </dgm:pt>
    <dgm:pt modelId="{A1099ACE-A12A-4A53-A41F-0DA5D2124DDA}" type="parTrans" cxnId="{9BFC1E9C-99CD-4433-9B90-2FF08C2CE96D}">
      <dgm:prSet/>
      <dgm:spPr/>
      <dgm:t>
        <a:bodyPr/>
        <a:lstStyle/>
        <a:p>
          <a:endParaRPr lang="en-GB"/>
        </a:p>
      </dgm:t>
    </dgm:pt>
    <dgm:pt modelId="{B8CFA457-913C-4D0C-8D48-1D5FA2851B30}" type="sibTrans" cxnId="{9BFC1E9C-99CD-4433-9B90-2FF08C2CE96D}">
      <dgm:prSet/>
      <dgm:spPr/>
      <dgm:t>
        <a:bodyPr/>
        <a:lstStyle/>
        <a:p>
          <a:endParaRPr lang="en-GB"/>
        </a:p>
      </dgm:t>
    </dgm:pt>
    <dgm:pt modelId="{C7290772-E487-4EBC-96B6-284753E54097}" type="pres">
      <dgm:prSet presAssocID="{211D97BA-332C-446D-BF38-0227E4F2787E}" presName="vert0" presStyleCnt="0">
        <dgm:presLayoutVars>
          <dgm:dir/>
          <dgm:animOne val="branch"/>
          <dgm:animLvl val="lvl"/>
        </dgm:presLayoutVars>
      </dgm:prSet>
      <dgm:spPr/>
    </dgm:pt>
    <dgm:pt modelId="{0E75AB46-D28A-4F6A-971D-9FE921EA0940}" type="pres">
      <dgm:prSet presAssocID="{E103C7BE-78C4-4372-92D7-AFA5087CBDCB}" presName="thickLine" presStyleLbl="alignNode1" presStyleIdx="0" presStyleCnt="1"/>
      <dgm:spPr/>
    </dgm:pt>
    <dgm:pt modelId="{D1BFAEFF-3AF4-4886-9AC6-53814512352B}" type="pres">
      <dgm:prSet presAssocID="{E103C7BE-78C4-4372-92D7-AFA5087CBDCB}" presName="horz1" presStyleCnt="0"/>
      <dgm:spPr/>
    </dgm:pt>
    <dgm:pt modelId="{8FEAFCF3-547C-4D18-B8EF-F01A7A758AC8}" type="pres">
      <dgm:prSet presAssocID="{E103C7BE-78C4-4372-92D7-AFA5087CBDCB}" presName="tx1" presStyleLbl="revTx" presStyleIdx="0" presStyleCnt="1" custScaleY="361837"/>
      <dgm:spPr/>
    </dgm:pt>
    <dgm:pt modelId="{0FFCF131-C74B-41B5-8F56-392B0F72BE79}" type="pres">
      <dgm:prSet presAssocID="{E103C7BE-78C4-4372-92D7-AFA5087CBDCB}" presName="vert1" presStyleCnt="0"/>
      <dgm:spPr/>
    </dgm:pt>
  </dgm:ptLst>
  <dgm:cxnLst>
    <dgm:cxn modelId="{46535A39-4616-4D24-A5FB-27B36C848A22}" type="presOf" srcId="{E103C7BE-78C4-4372-92D7-AFA5087CBDCB}" destId="{8FEAFCF3-547C-4D18-B8EF-F01A7A758AC8}" srcOrd="0" destOrd="0" presId="urn:microsoft.com/office/officeart/2008/layout/LinedList"/>
    <dgm:cxn modelId="{B45CB254-40ED-44FD-BB17-E978EEF85A86}" type="presOf" srcId="{211D97BA-332C-446D-BF38-0227E4F2787E}" destId="{C7290772-E487-4EBC-96B6-284753E54097}" srcOrd="0" destOrd="0" presId="urn:microsoft.com/office/officeart/2008/layout/LinedList"/>
    <dgm:cxn modelId="{9BFC1E9C-99CD-4433-9B90-2FF08C2CE96D}" srcId="{211D97BA-332C-446D-BF38-0227E4F2787E}" destId="{E103C7BE-78C4-4372-92D7-AFA5087CBDCB}" srcOrd="0" destOrd="0" parTransId="{A1099ACE-A12A-4A53-A41F-0DA5D2124DDA}" sibTransId="{B8CFA457-913C-4D0C-8D48-1D5FA2851B30}"/>
    <dgm:cxn modelId="{6A06F1F0-B062-490E-B0EA-B9CCC7B20080}" type="presParOf" srcId="{C7290772-E487-4EBC-96B6-284753E54097}" destId="{0E75AB46-D28A-4F6A-971D-9FE921EA0940}" srcOrd="0" destOrd="0" presId="urn:microsoft.com/office/officeart/2008/layout/LinedList"/>
    <dgm:cxn modelId="{2D44FCFD-97B2-4186-8FC6-25350A856B7F}" type="presParOf" srcId="{C7290772-E487-4EBC-96B6-284753E54097}" destId="{D1BFAEFF-3AF4-4886-9AC6-53814512352B}" srcOrd="1" destOrd="0" presId="urn:microsoft.com/office/officeart/2008/layout/LinedList"/>
    <dgm:cxn modelId="{230B472F-634C-46DD-BBF0-1F98960835CE}" type="presParOf" srcId="{D1BFAEFF-3AF4-4886-9AC6-53814512352B}" destId="{8FEAFCF3-547C-4D18-B8EF-F01A7A758AC8}" srcOrd="0" destOrd="0" presId="urn:microsoft.com/office/officeart/2008/layout/LinedList"/>
    <dgm:cxn modelId="{69837389-C777-46AD-A123-791D04822744}" type="presParOf" srcId="{D1BFAEFF-3AF4-4886-9AC6-53814512352B}" destId="{0FFCF131-C74B-41B5-8F56-392B0F72BE7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1D97BA-332C-446D-BF38-0227E4F2787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103C7BE-78C4-4372-92D7-AFA5087CBDCB}">
      <dgm:prSet custT="1"/>
      <dgm:spPr/>
      <dgm:t>
        <a:bodyPr/>
        <a:lstStyle/>
        <a:p>
          <a:r>
            <a:rPr lang="en-GB" sz="1800" b="1" u="sng" dirty="0"/>
            <a:t>Facility Provision</a:t>
          </a:r>
        </a:p>
        <a:p>
          <a:r>
            <a:rPr lang="en-GB" sz="1400" b="1" dirty="0"/>
            <a:t>The course will be taught </a:t>
          </a:r>
          <a:r>
            <a:rPr lang="en-GB" sz="1400" b="1" dirty="0">
              <a:solidFill>
                <a:schemeClr val="tx1"/>
              </a:solidFill>
            </a:rPr>
            <a:t>in a training room and a simulated Substation area at the Horizon offices in Belfast.</a:t>
          </a:r>
        </a:p>
        <a:p>
          <a:r>
            <a:rPr lang="en-GB" sz="1400" b="1" dirty="0">
              <a:solidFill>
                <a:schemeClr val="tx1"/>
              </a:solidFill>
            </a:rPr>
            <a:t>The training room is </a:t>
          </a:r>
          <a:r>
            <a:rPr lang="en-GB" sz="1400" b="1" dirty="0"/>
            <a:t>equipped with audio visual projection facilities, whiteboards and flipcharts.</a:t>
          </a:r>
        </a:p>
        <a:p>
          <a:r>
            <a:rPr lang="en-GB" sz="1400" b="1" dirty="0"/>
            <a:t>The simulated Substation is equipped with HV and LV Switchgear and has been arranged to replicate a typical substation as would be found in an industrial facility.</a:t>
          </a:r>
        </a:p>
        <a:p>
          <a:r>
            <a:rPr lang="en-GB" sz="1400" b="1" dirty="0"/>
            <a:t>Individual seating and desks will be provided for each delegate within the training room in accordance with current COVID 19 social distancing requirements.</a:t>
          </a:r>
        </a:p>
        <a:p>
          <a:endParaRPr lang="en-GB" sz="1800" b="1" u="sng" dirty="0">
            <a:solidFill>
              <a:schemeClr val="tx1"/>
            </a:solidFill>
          </a:endParaRPr>
        </a:p>
        <a:p>
          <a:r>
            <a:rPr lang="en-GB" sz="1800" b="1" u="sng" dirty="0">
              <a:solidFill>
                <a:schemeClr val="tx1"/>
              </a:solidFill>
            </a:rPr>
            <a:t>Catering</a:t>
          </a:r>
        </a:p>
        <a:p>
          <a:r>
            <a:rPr lang="en-GB" sz="1400" b="1" dirty="0">
              <a:solidFill>
                <a:schemeClr val="tx1"/>
              </a:solidFill>
            </a:rPr>
            <a:t>All catering will be provided by Horizon. </a:t>
          </a:r>
        </a:p>
        <a:p>
          <a:endParaRPr lang="en-GB" sz="1800" b="1" u="sng" dirty="0"/>
        </a:p>
        <a:p>
          <a:r>
            <a:rPr lang="en-GB" sz="1800" b="1" u="sng" dirty="0"/>
            <a:t>Course Materials</a:t>
          </a:r>
        </a:p>
        <a:p>
          <a:r>
            <a:rPr lang="en-GB" sz="1400" b="1" dirty="0"/>
            <a:t>Each delegate will be provided with the following:</a:t>
          </a:r>
        </a:p>
        <a:p>
          <a:r>
            <a:rPr lang="en-GB" sz="1400" b="1" dirty="0"/>
            <a:t>Course folder with presentation notes.</a:t>
          </a:r>
        </a:p>
        <a:p>
          <a:r>
            <a:rPr lang="en-GB" sz="1400" b="1" dirty="0"/>
            <a:t>Blank notepad and pen.</a:t>
          </a:r>
        </a:p>
        <a:p>
          <a:r>
            <a:rPr lang="en-GB" sz="1400" b="1" dirty="0"/>
            <a:t>The subject matter which will be will be delivered is outlined in the following Course Agenda. </a:t>
          </a:r>
        </a:p>
      </dgm:t>
    </dgm:pt>
    <dgm:pt modelId="{A1099ACE-A12A-4A53-A41F-0DA5D2124DDA}" type="parTrans" cxnId="{9BFC1E9C-99CD-4433-9B90-2FF08C2CE96D}">
      <dgm:prSet/>
      <dgm:spPr/>
      <dgm:t>
        <a:bodyPr/>
        <a:lstStyle/>
        <a:p>
          <a:endParaRPr lang="en-GB" sz="1400"/>
        </a:p>
      </dgm:t>
    </dgm:pt>
    <dgm:pt modelId="{B8CFA457-913C-4D0C-8D48-1D5FA2851B30}" type="sibTrans" cxnId="{9BFC1E9C-99CD-4433-9B90-2FF08C2CE96D}">
      <dgm:prSet/>
      <dgm:spPr/>
      <dgm:t>
        <a:bodyPr/>
        <a:lstStyle/>
        <a:p>
          <a:endParaRPr lang="en-GB" sz="1400"/>
        </a:p>
      </dgm:t>
    </dgm:pt>
    <dgm:pt modelId="{C7290772-E487-4EBC-96B6-284753E54097}" type="pres">
      <dgm:prSet presAssocID="{211D97BA-332C-446D-BF38-0227E4F2787E}" presName="vert0" presStyleCnt="0">
        <dgm:presLayoutVars>
          <dgm:dir/>
          <dgm:animOne val="branch"/>
          <dgm:animLvl val="lvl"/>
        </dgm:presLayoutVars>
      </dgm:prSet>
      <dgm:spPr/>
    </dgm:pt>
    <dgm:pt modelId="{0E75AB46-D28A-4F6A-971D-9FE921EA0940}" type="pres">
      <dgm:prSet presAssocID="{E103C7BE-78C4-4372-92D7-AFA5087CBDCB}" presName="thickLine" presStyleLbl="alignNode1" presStyleIdx="0" presStyleCnt="1"/>
      <dgm:spPr/>
    </dgm:pt>
    <dgm:pt modelId="{D1BFAEFF-3AF4-4886-9AC6-53814512352B}" type="pres">
      <dgm:prSet presAssocID="{E103C7BE-78C4-4372-92D7-AFA5087CBDCB}" presName="horz1" presStyleCnt="0"/>
      <dgm:spPr/>
    </dgm:pt>
    <dgm:pt modelId="{8FEAFCF3-547C-4D18-B8EF-F01A7A758AC8}" type="pres">
      <dgm:prSet presAssocID="{E103C7BE-78C4-4372-92D7-AFA5087CBDCB}" presName="tx1" presStyleLbl="revTx" presStyleIdx="0" presStyleCnt="1" custScaleY="361743"/>
      <dgm:spPr/>
    </dgm:pt>
    <dgm:pt modelId="{0FFCF131-C74B-41B5-8F56-392B0F72BE79}" type="pres">
      <dgm:prSet presAssocID="{E103C7BE-78C4-4372-92D7-AFA5087CBDCB}" presName="vert1" presStyleCnt="0"/>
      <dgm:spPr/>
    </dgm:pt>
  </dgm:ptLst>
  <dgm:cxnLst>
    <dgm:cxn modelId="{46535A39-4616-4D24-A5FB-27B36C848A22}" type="presOf" srcId="{E103C7BE-78C4-4372-92D7-AFA5087CBDCB}" destId="{8FEAFCF3-547C-4D18-B8EF-F01A7A758AC8}" srcOrd="0" destOrd="0" presId="urn:microsoft.com/office/officeart/2008/layout/LinedList"/>
    <dgm:cxn modelId="{B45CB254-40ED-44FD-BB17-E978EEF85A86}" type="presOf" srcId="{211D97BA-332C-446D-BF38-0227E4F2787E}" destId="{C7290772-E487-4EBC-96B6-284753E54097}" srcOrd="0" destOrd="0" presId="urn:microsoft.com/office/officeart/2008/layout/LinedList"/>
    <dgm:cxn modelId="{9BFC1E9C-99CD-4433-9B90-2FF08C2CE96D}" srcId="{211D97BA-332C-446D-BF38-0227E4F2787E}" destId="{E103C7BE-78C4-4372-92D7-AFA5087CBDCB}" srcOrd="0" destOrd="0" parTransId="{A1099ACE-A12A-4A53-A41F-0DA5D2124DDA}" sibTransId="{B8CFA457-913C-4D0C-8D48-1D5FA2851B30}"/>
    <dgm:cxn modelId="{6A06F1F0-B062-490E-B0EA-B9CCC7B20080}" type="presParOf" srcId="{C7290772-E487-4EBC-96B6-284753E54097}" destId="{0E75AB46-D28A-4F6A-971D-9FE921EA0940}" srcOrd="0" destOrd="0" presId="urn:microsoft.com/office/officeart/2008/layout/LinedList"/>
    <dgm:cxn modelId="{2D44FCFD-97B2-4186-8FC6-25350A856B7F}" type="presParOf" srcId="{C7290772-E487-4EBC-96B6-284753E54097}" destId="{D1BFAEFF-3AF4-4886-9AC6-53814512352B}" srcOrd="1" destOrd="0" presId="urn:microsoft.com/office/officeart/2008/layout/LinedList"/>
    <dgm:cxn modelId="{230B472F-634C-46DD-BBF0-1F98960835CE}" type="presParOf" srcId="{D1BFAEFF-3AF4-4886-9AC6-53814512352B}" destId="{8FEAFCF3-547C-4D18-B8EF-F01A7A758AC8}" srcOrd="0" destOrd="0" presId="urn:microsoft.com/office/officeart/2008/layout/LinedList"/>
    <dgm:cxn modelId="{69837389-C777-46AD-A123-791D04822744}" type="presParOf" srcId="{D1BFAEFF-3AF4-4886-9AC6-53814512352B}" destId="{0FFCF131-C74B-41B5-8F56-392B0F72BE7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1D97BA-332C-446D-BF38-0227E4F2787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7003370-9585-49AB-BFFD-737B1AD8C6A8}">
      <dgm:prSet custT="1"/>
      <dgm:spPr/>
      <dgm:t>
        <a:bodyPr/>
        <a:lstStyle/>
        <a:p>
          <a:r>
            <a:rPr lang="en-GB" sz="1800" b="1" dirty="0">
              <a:latin typeface="+mn-lt"/>
              <a:cs typeface="Times New Roman" panose="02020603050405020304" pitchFamily="18" charset="0"/>
            </a:rPr>
            <a:t>• </a:t>
          </a:r>
          <a:r>
            <a:rPr lang="en-GB" sz="1800" b="1" dirty="0"/>
            <a:t>Introduction.</a:t>
          </a:r>
        </a:p>
        <a:p>
          <a:r>
            <a:rPr lang="en-GB" sz="1800" b="1" dirty="0">
              <a:latin typeface="+mn-lt"/>
              <a:cs typeface="Times New Roman" panose="02020603050405020304" pitchFamily="18" charset="0"/>
            </a:rPr>
            <a:t>• </a:t>
          </a:r>
          <a:r>
            <a:rPr lang="en-GB" sz="1800" b="1" dirty="0"/>
            <a:t>The Role of the Authorised/Competent Person.</a:t>
          </a:r>
        </a:p>
        <a:p>
          <a:r>
            <a:rPr lang="en-GB" sz="1800" b="1" dirty="0">
              <a:latin typeface="+mn-lt"/>
              <a:cs typeface="Times New Roman" panose="02020603050405020304" pitchFamily="18" charset="0"/>
            </a:rPr>
            <a:t>• </a:t>
          </a:r>
          <a:r>
            <a:rPr lang="en-GB" sz="1800" b="1" dirty="0"/>
            <a:t>Video entitled ‘Electricity at Work’ split into 3 sections.</a:t>
          </a:r>
        </a:p>
        <a:p>
          <a:r>
            <a:rPr lang="en-GB" sz="1800" b="1" dirty="0">
              <a:latin typeface="+mn-lt"/>
              <a:cs typeface="Times New Roman" panose="02020603050405020304" pitchFamily="18" charset="0"/>
            </a:rPr>
            <a:t>• </a:t>
          </a:r>
          <a:r>
            <a:rPr lang="en-GB" sz="1800" b="1" dirty="0" err="1"/>
            <a:t>Powerpoint</a:t>
          </a:r>
          <a:r>
            <a:rPr lang="en-GB" sz="1800" b="1" dirty="0"/>
            <a:t> presentation and discussion at end of each section.</a:t>
          </a:r>
        </a:p>
        <a:p>
          <a:pPr indent="-457200"/>
          <a:r>
            <a:rPr lang="en-GB" sz="1800" b="1" dirty="0">
              <a:latin typeface="+mn-lt"/>
              <a:cs typeface="Times New Roman" panose="02020603050405020304" pitchFamily="18" charset="0"/>
            </a:rPr>
            <a:t>• </a:t>
          </a:r>
          <a:r>
            <a:rPr lang="en-GB" sz="1800" b="1" dirty="0" err="1"/>
            <a:t>Powerpoint</a:t>
          </a:r>
          <a:r>
            <a:rPr lang="en-GB" sz="1800" b="1" dirty="0"/>
            <a:t> presentation and discussion on other Regulations</a:t>
          </a:r>
        </a:p>
        <a:p>
          <a:pPr indent="-457200"/>
          <a:r>
            <a:rPr lang="en-GB" sz="1800" b="1" dirty="0"/>
            <a:t>   and Codes of Practice.</a:t>
          </a:r>
        </a:p>
        <a:p>
          <a:r>
            <a:rPr lang="en-GB" sz="1800" b="1" dirty="0">
              <a:latin typeface="+mn-lt"/>
              <a:cs typeface="Times New Roman" panose="02020603050405020304" pitchFamily="18" charset="0"/>
            </a:rPr>
            <a:t>• </a:t>
          </a:r>
          <a:r>
            <a:rPr lang="en-GB" sz="1800" b="1" dirty="0"/>
            <a:t>Video Safe Isolations.</a:t>
          </a:r>
        </a:p>
        <a:p>
          <a:r>
            <a:rPr lang="en-GB" sz="1800" b="1" dirty="0">
              <a:latin typeface="+mn-lt"/>
              <a:cs typeface="Times New Roman" panose="02020603050405020304" pitchFamily="18" charset="0"/>
            </a:rPr>
            <a:t>• </a:t>
          </a:r>
          <a:r>
            <a:rPr lang="en-GB" sz="1800" b="1" dirty="0"/>
            <a:t>Demonstration of Safe Isolation Procedures.</a:t>
          </a:r>
        </a:p>
        <a:p>
          <a:r>
            <a:rPr lang="en-GB" sz="1800" b="1" dirty="0">
              <a:latin typeface="+mn-lt"/>
              <a:cs typeface="Times New Roman" panose="02020603050405020304" pitchFamily="18" charset="0"/>
            </a:rPr>
            <a:t>• </a:t>
          </a:r>
          <a:r>
            <a:rPr lang="en-GB" sz="1800" b="1" dirty="0"/>
            <a:t>Summary, Wrap-Up and Closure.</a:t>
          </a:r>
        </a:p>
        <a:p>
          <a:r>
            <a:rPr lang="en-GB" sz="1800" b="1" dirty="0">
              <a:latin typeface="+mn-lt"/>
              <a:cs typeface="Times New Roman" panose="02020603050405020304" pitchFamily="18" charset="0"/>
            </a:rPr>
            <a:t>• </a:t>
          </a:r>
          <a:r>
            <a:rPr lang="en-GB" sz="1800" b="1"/>
            <a:t>Written Assessment.</a:t>
          </a:r>
          <a:endParaRPr lang="en-GB" sz="1800" b="1" dirty="0"/>
        </a:p>
        <a:p>
          <a:r>
            <a:rPr lang="en-GB" sz="1800" b="1" dirty="0">
              <a:latin typeface="+mn-lt"/>
              <a:cs typeface="Times New Roman" panose="02020603050405020304" pitchFamily="18" charset="0"/>
            </a:rPr>
            <a:t>• </a:t>
          </a:r>
          <a:r>
            <a:rPr lang="en-GB" sz="1800" b="1" dirty="0"/>
            <a:t>Safe Isolation Practical Test.</a:t>
          </a:r>
        </a:p>
      </dgm:t>
    </dgm:pt>
    <dgm:pt modelId="{F797D5BF-5C29-430E-B424-A9D0D09A7D0F}" type="parTrans" cxnId="{6C59B265-6C16-40D5-899B-454C38D989A1}">
      <dgm:prSet/>
      <dgm:spPr/>
      <dgm:t>
        <a:bodyPr/>
        <a:lstStyle/>
        <a:p>
          <a:endParaRPr lang="en-GB" sz="1600"/>
        </a:p>
      </dgm:t>
    </dgm:pt>
    <dgm:pt modelId="{2ED3CF7F-BB3B-4DAB-84E3-2A366F33C295}" type="sibTrans" cxnId="{6C59B265-6C16-40D5-899B-454C38D989A1}">
      <dgm:prSet/>
      <dgm:spPr/>
      <dgm:t>
        <a:bodyPr/>
        <a:lstStyle/>
        <a:p>
          <a:endParaRPr lang="en-GB" sz="1600"/>
        </a:p>
      </dgm:t>
    </dgm:pt>
    <dgm:pt modelId="{C7290772-E487-4EBC-96B6-284753E54097}" type="pres">
      <dgm:prSet presAssocID="{211D97BA-332C-446D-BF38-0227E4F2787E}" presName="vert0" presStyleCnt="0">
        <dgm:presLayoutVars>
          <dgm:dir/>
          <dgm:animOne val="branch"/>
          <dgm:animLvl val="lvl"/>
        </dgm:presLayoutVars>
      </dgm:prSet>
      <dgm:spPr/>
    </dgm:pt>
    <dgm:pt modelId="{55FF536C-FA20-4B6E-B8EE-3415FA94B427}" type="pres">
      <dgm:prSet presAssocID="{B7003370-9585-49AB-BFFD-737B1AD8C6A8}" presName="thickLine" presStyleLbl="alignNode1" presStyleIdx="0" presStyleCnt="1"/>
      <dgm:spPr/>
    </dgm:pt>
    <dgm:pt modelId="{EDF68B7E-21A2-4C67-BD5B-405588B63605}" type="pres">
      <dgm:prSet presAssocID="{B7003370-9585-49AB-BFFD-737B1AD8C6A8}" presName="horz1" presStyleCnt="0"/>
      <dgm:spPr/>
    </dgm:pt>
    <dgm:pt modelId="{5F4CAB9A-B548-4AFB-822B-6B1B45C8CF0E}" type="pres">
      <dgm:prSet presAssocID="{B7003370-9585-49AB-BFFD-737B1AD8C6A8}" presName="tx1" presStyleLbl="revTx" presStyleIdx="0" presStyleCnt="1"/>
      <dgm:spPr/>
    </dgm:pt>
    <dgm:pt modelId="{8772C2B3-F47A-43CF-B3B2-CAF9A25AE63E}" type="pres">
      <dgm:prSet presAssocID="{B7003370-9585-49AB-BFFD-737B1AD8C6A8}" presName="vert1" presStyleCnt="0"/>
      <dgm:spPr/>
    </dgm:pt>
  </dgm:ptLst>
  <dgm:cxnLst>
    <dgm:cxn modelId="{6C59B265-6C16-40D5-899B-454C38D989A1}" srcId="{211D97BA-332C-446D-BF38-0227E4F2787E}" destId="{B7003370-9585-49AB-BFFD-737B1AD8C6A8}" srcOrd="0" destOrd="0" parTransId="{F797D5BF-5C29-430E-B424-A9D0D09A7D0F}" sibTransId="{2ED3CF7F-BB3B-4DAB-84E3-2A366F33C295}"/>
    <dgm:cxn modelId="{B45CB254-40ED-44FD-BB17-E978EEF85A86}" type="presOf" srcId="{211D97BA-332C-446D-BF38-0227E4F2787E}" destId="{C7290772-E487-4EBC-96B6-284753E54097}" srcOrd="0" destOrd="0" presId="urn:microsoft.com/office/officeart/2008/layout/LinedList"/>
    <dgm:cxn modelId="{4D7AD7C3-6FE5-4913-8535-502CFC640B0D}" type="presOf" srcId="{B7003370-9585-49AB-BFFD-737B1AD8C6A8}" destId="{5F4CAB9A-B548-4AFB-822B-6B1B45C8CF0E}" srcOrd="0" destOrd="0" presId="urn:microsoft.com/office/officeart/2008/layout/LinedList"/>
    <dgm:cxn modelId="{DD762EFD-AFFE-4E73-A195-FE68B6BB3720}" type="presParOf" srcId="{C7290772-E487-4EBC-96B6-284753E54097}" destId="{55FF536C-FA20-4B6E-B8EE-3415FA94B427}" srcOrd="0" destOrd="0" presId="urn:microsoft.com/office/officeart/2008/layout/LinedList"/>
    <dgm:cxn modelId="{C8209840-08D4-432D-B383-A22B0AF2C11A}" type="presParOf" srcId="{C7290772-E487-4EBC-96B6-284753E54097}" destId="{EDF68B7E-21A2-4C67-BD5B-405588B63605}" srcOrd="1" destOrd="0" presId="urn:microsoft.com/office/officeart/2008/layout/LinedList"/>
    <dgm:cxn modelId="{943AF5C8-C5F2-4B9F-B923-E84C49F651F6}" type="presParOf" srcId="{EDF68B7E-21A2-4C67-BD5B-405588B63605}" destId="{5F4CAB9A-B548-4AFB-822B-6B1B45C8CF0E}" srcOrd="0" destOrd="0" presId="urn:microsoft.com/office/officeart/2008/layout/LinedList"/>
    <dgm:cxn modelId="{C0F5029E-EB5A-43B1-8AFC-EBE1CBC3EAE5}" type="presParOf" srcId="{EDF68B7E-21A2-4C67-BD5B-405588B63605}" destId="{8772C2B3-F47A-43CF-B3B2-CAF9A25AE63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75AB46-D28A-4F6A-971D-9FE921EA0940}">
      <dsp:nvSpPr>
        <dsp:cNvPr id="0" name=""/>
        <dsp:cNvSpPr/>
      </dsp:nvSpPr>
      <dsp:spPr>
        <a:xfrm>
          <a:off x="0" y="2709"/>
          <a:ext cx="64928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EAFCF3-547C-4D18-B8EF-F01A7A758AC8}">
      <dsp:nvSpPr>
        <dsp:cNvPr id="0" name=""/>
        <dsp:cNvSpPr/>
      </dsp:nvSpPr>
      <dsp:spPr>
        <a:xfrm>
          <a:off x="0" y="2709"/>
          <a:ext cx="6486534" cy="5549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The purpose of this course is to: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1800" b="1" kern="1200" dirty="0">
              <a:latin typeface="+mn-lt"/>
              <a:cs typeface="Times New Roman" panose="02020603050405020304" pitchFamily="18" charset="0"/>
            </a:rPr>
            <a:t>•</a:t>
          </a:r>
          <a:r>
            <a:rPr lang="en-GB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1800" b="1" kern="1200" dirty="0">
              <a:latin typeface="+mn-lt"/>
            </a:rPr>
            <a:t>Raise awareness and understanding of: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latin typeface="+mn-lt"/>
            </a:rPr>
            <a:t>	</a:t>
          </a:r>
          <a:r>
            <a:rPr lang="en-GB" sz="1800" b="1" kern="1200" dirty="0">
              <a:latin typeface="+mn-lt"/>
              <a:cs typeface="Times New Roman" panose="02020603050405020304" pitchFamily="18" charset="0"/>
            </a:rPr>
            <a:t>&gt; </a:t>
          </a:r>
          <a:r>
            <a:rPr lang="en-GB" sz="1800" b="1" kern="1200" dirty="0">
              <a:latin typeface="+mn-lt"/>
            </a:rPr>
            <a:t>The Memorandum of Guidance on the Electricity at 	   Work Regulations 1989.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latin typeface="+mn-lt"/>
            </a:rPr>
            <a:t>	</a:t>
          </a:r>
          <a:r>
            <a:rPr lang="en-GB" sz="1800" b="1" kern="1200" dirty="0">
              <a:latin typeface="+mn-lt"/>
              <a:cs typeface="Times New Roman" panose="02020603050405020304" pitchFamily="18" charset="0"/>
            </a:rPr>
            <a:t>&gt; </a:t>
          </a:r>
          <a:r>
            <a:rPr lang="en-GB" sz="1800" b="1" kern="1200" dirty="0">
              <a:latin typeface="+mn-lt"/>
            </a:rPr>
            <a:t>The reasons why only competent employees should be 	   permitted to work on or near potentially live 	 	   conductors.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latin typeface="+mn-lt"/>
            </a:rPr>
            <a:t>	</a:t>
          </a:r>
          <a:r>
            <a:rPr lang="en-GB" sz="1800" b="1" kern="1200" dirty="0">
              <a:latin typeface="+mn-lt"/>
              <a:cs typeface="Times New Roman" panose="02020603050405020304" pitchFamily="18" charset="0"/>
            </a:rPr>
            <a:t>&gt; </a:t>
          </a:r>
          <a:r>
            <a:rPr lang="en-GB" sz="1800" b="1" kern="1200" dirty="0">
              <a:latin typeface="+mn-lt"/>
            </a:rPr>
            <a:t>What is meant by the term ‘competence’.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latin typeface="+mn-lt"/>
            </a:rPr>
            <a:t>	</a:t>
          </a:r>
          <a:r>
            <a:rPr lang="en-GB" sz="1800" b="1" kern="1200" dirty="0">
              <a:latin typeface="+mn-lt"/>
              <a:cs typeface="Times New Roman" panose="02020603050405020304" pitchFamily="18" charset="0"/>
            </a:rPr>
            <a:t>&gt; </a:t>
          </a:r>
          <a:r>
            <a:rPr lang="en-GB" sz="1800" b="1" kern="1200" dirty="0">
              <a:latin typeface="+mn-lt"/>
            </a:rPr>
            <a:t>The effects of electric shock.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latin typeface="+mn-lt"/>
              <a:cs typeface="Times New Roman" panose="02020603050405020304" pitchFamily="18" charset="0"/>
            </a:rPr>
            <a:t>• </a:t>
          </a:r>
          <a:r>
            <a:rPr lang="en-GB" sz="1800" b="1" kern="1200" dirty="0">
              <a:latin typeface="+mn-lt"/>
            </a:rPr>
            <a:t>Demonstrate Safe Isolation Techniques on Low Voltage Systems.</a:t>
          </a:r>
          <a:endParaRPr lang="en-US" sz="1800" b="1" kern="1200" dirty="0">
            <a:latin typeface="+mn-lt"/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 dirty="0"/>
        </a:p>
      </dsp:txBody>
      <dsp:txXfrm>
        <a:off x="0" y="2709"/>
        <a:ext cx="6486534" cy="55497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75AB46-D28A-4F6A-971D-9FE921EA0940}">
      <dsp:nvSpPr>
        <dsp:cNvPr id="0" name=""/>
        <dsp:cNvSpPr/>
      </dsp:nvSpPr>
      <dsp:spPr>
        <a:xfrm>
          <a:off x="0" y="3"/>
          <a:ext cx="64928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EAFCF3-547C-4D18-B8EF-F01A7A758AC8}">
      <dsp:nvSpPr>
        <dsp:cNvPr id="0" name=""/>
        <dsp:cNvSpPr/>
      </dsp:nvSpPr>
      <dsp:spPr>
        <a:xfrm>
          <a:off x="0" y="3"/>
          <a:ext cx="6486534" cy="5832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u="sng" kern="1200" dirty="0"/>
            <a:t>Introduction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+mn-lt"/>
              <a:cs typeface="Times New Roman" panose="02020603050405020304" pitchFamily="18" charset="0"/>
            </a:rPr>
            <a:t>• </a:t>
          </a:r>
          <a:r>
            <a:rPr lang="en-GB" sz="1400" b="1" kern="1200" dirty="0"/>
            <a:t>The course will be delivered over one day in accordance with the timetable set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   out below.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+mn-lt"/>
              <a:cs typeface="Times New Roman" panose="02020603050405020304" pitchFamily="18" charset="0"/>
            </a:rPr>
            <a:t>• </a:t>
          </a:r>
          <a:r>
            <a:rPr lang="en-GB" sz="1400" b="1" kern="1200" dirty="0"/>
            <a:t>The content  will be delivered via a </a:t>
          </a:r>
          <a:r>
            <a:rPr lang="en-GB" sz="1400" b="1" kern="1200" dirty="0" err="1"/>
            <a:t>powerpoint</a:t>
          </a:r>
          <a:r>
            <a:rPr lang="en-GB" sz="1400" b="1" kern="1200" dirty="0"/>
            <a:t> presentation supplemented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    with Videos and Tutor experiences to reinforce and emphasise learning.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+mn-lt"/>
              <a:cs typeface="Times New Roman" panose="02020603050405020304" pitchFamily="18" charset="0"/>
            </a:rPr>
            <a:t>• </a:t>
          </a:r>
          <a:r>
            <a:rPr lang="en-GB" sz="1400" b="1" kern="1200" dirty="0"/>
            <a:t>Throughout the course delegates will be encouraged to ask questions and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   share their experiences.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+mn-lt"/>
              <a:cs typeface="Times New Roman" panose="02020603050405020304" pitchFamily="18" charset="0"/>
            </a:rPr>
            <a:t>• </a:t>
          </a:r>
          <a:r>
            <a:rPr lang="en-GB" sz="1400" b="1" kern="1200" dirty="0"/>
            <a:t>At the end of the course delivery delegates will sit an open book Test based on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   the content of the course followed by a single phase and three phase safe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   Isolation  practical test.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u="sng" kern="1200" dirty="0"/>
            <a:t>Course Timetable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u="none" kern="1200" dirty="0"/>
            <a:t>Registration - 8:00am to 8:30am.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The course delivery will start at 8:30am and finish at 4:00pm.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The course will be split up into four sessions.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Session 1 – 8:30am to 10:30am.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Break 10:30am to 10:45am.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Session 2 – 10:45am to 12:30 pm.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Lunch - 12:30pm to 1:00pm.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Session 3 - 1:00pm to 2:30pm.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Break - 2:30pm to 2:45pm.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Session 4 - 2:45pm to 4:00pm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b="1" kern="1200" dirty="0"/>
        </a:p>
      </dsp:txBody>
      <dsp:txXfrm>
        <a:off x="0" y="3"/>
        <a:ext cx="6486534" cy="58326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75AB46-D28A-4F6A-971D-9FE921EA0940}">
      <dsp:nvSpPr>
        <dsp:cNvPr id="0" name=""/>
        <dsp:cNvSpPr/>
      </dsp:nvSpPr>
      <dsp:spPr>
        <a:xfrm>
          <a:off x="0" y="695"/>
          <a:ext cx="64928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EAFCF3-547C-4D18-B8EF-F01A7A758AC8}">
      <dsp:nvSpPr>
        <dsp:cNvPr id="0" name=""/>
        <dsp:cNvSpPr/>
      </dsp:nvSpPr>
      <dsp:spPr>
        <a:xfrm>
          <a:off x="0" y="695"/>
          <a:ext cx="6486534" cy="5327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u="sng" kern="1200" dirty="0"/>
            <a:t>Facility Provision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The course will be taught </a:t>
          </a:r>
          <a:r>
            <a:rPr lang="en-GB" sz="1400" b="1" kern="1200" dirty="0">
              <a:solidFill>
                <a:schemeClr val="tx1"/>
              </a:solidFill>
            </a:rPr>
            <a:t>in a training room and a simulated Substation area at the Horizon offices in Belfast.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The training room is </a:t>
          </a:r>
          <a:r>
            <a:rPr lang="en-GB" sz="1400" b="1" kern="1200" dirty="0"/>
            <a:t>equipped with audio visual projection facilities, whiteboards and flipcharts.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The simulated Substation is equipped with HV and LV Switchgear and has been arranged to replicate a typical substation as would be found in an industrial facility.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Individual seating and desks will be provided for each delegate within the training room in accordance with current COVID 19 social distancing requirements.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b="1" u="sng" kern="1200" dirty="0">
            <a:solidFill>
              <a:schemeClr val="tx1"/>
            </a:solidFill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u="sng" kern="1200" dirty="0">
              <a:solidFill>
                <a:schemeClr val="tx1"/>
              </a:solidFill>
            </a:rPr>
            <a:t>Catering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All catering will be provided by Horizon.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b="1" u="sng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u="sng" kern="1200" dirty="0"/>
            <a:t>Course Materials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Each delegate will be provided with the following: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Course folder with presentation notes.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Blank notepad and pen.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The subject matter which will be will be delivered is outlined in the following Course Agenda. </a:t>
          </a:r>
        </a:p>
      </dsp:txBody>
      <dsp:txXfrm>
        <a:off x="0" y="695"/>
        <a:ext cx="6486534" cy="53278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FF536C-FA20-4B6E-B8EE-3415FA94B427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4CAB9A-B548-4AFB-822B-6B1B45C8CF0E}">
      <dsp:nvSpPr>
        <dsp:cNvPr id="0" name=""/>
        <dsp:cNvSpPr/>
      </dsp:nvSpPr>
      <dsp:spPr>
        <a:xfrm>
          <a:off x="0" y="0"/>
          <a:ext cx="6492875" cy="5329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latin typeface="+mn-lt"/>
              <a:cs typeface="Times New Roman" panose="02020603050405020304" pitchFamily="18" charset="0"/>
            </a:rPr>
            <a:t>• </a:t>
          </a:r>
          <a:r>
            <a:rPr lang="en-GB" sz="1800" b="1" kern="1200" dirty="0"/>
            <a:t>Introduction.</a:t>
          </a:r>
        </a:p>
        <a:p>
          <a:pPr marL="0"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latin typeface="+mn-lt"/>
              <a:cs typeface="Times New Roman" panose="02020603050405020304" pitchFamily="18" charset="0"/>
            </a:rPr>
            <a:t>• </a:t>
          </a:r>
          <a:r>
            <a:rPr lang="en-GB" sz="1800" b="1" kern="1200" dirty="0"/>
            <a:t>The Role of the Authorised/Competent Person.</a:t>
          </a:r>
        </a:p>
        <a:p>
          <a:pPr marL="0"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latin typeface="+mn-lt"/>
              <a:cs typeface="Times New Roman" panose="02020603050405020304" pitchFamily="18" charset="0"/>
            </a:rPr>
            <a:t>• </a:t>
          </a:r>
          <a:r>
            <a:rPr lang="en-GB" sz="1800" b="1" kern="1200" dirty="0"/>
            <a:t>Video entitled ‘Electricity at Work’ split into 3 sections.</a:t>
          </a:r>
        </a:p>
        <a:p>
          <a:pPr marL="0"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latin typeface="+mn-lt"/>
              <a:cs typeface="Times New Roman" panose="02020603050405020304" pitchFamily="18" charset="0"/>
            </a:rPr>
            <a:t>• </a:t>
          </a:r>
          <a:r>
            <a:rPr lang="en-GB" sz="1800" b="1" kern="1200" dirty="0" err="1"/>
            <a:t>Powerpoint</a:t>
          </a:r>
          <a:r>
            <a:rPr lang="en-GB" sz="1800" b="1" kern="1200" dirty="0"/>
            <a:t> presentation and discussion at end of each section.</a:t>
          </a:r>
        </a:p>
        <a:p>
          <a:pPr marL="0" lvl="0" indent="-45720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latin typeface="+mn-lt"/>
              <a:cs typeface="Times New Roman" panose="02020603050405020304" pitchFamily="18" charset="0"/>
            </a:rPr>
            <a:t>• </a:t>
          </a:r>
          <a:r>
            <a:rPr lang="en-GB" sz="1800" b="1" kern="1200" dirty="0" err="1"/>
            <a:t>Powerpoint</a:t>
          </a:r>
          <a:r>
            <a:rPr lang="en-GB" sz="1800" b="1" kern="1200" dirty="0"/>
            <a:t> presentation and discussion on other Regulations</a:t>
          </a:r>
        </a:p>
        <a:p>
          <a:pPr marL="0" lvl="0" indent="-45720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   and Codes of Practice.</a:t>
          </a:r>
        </a:p>
        <a:p>
          <a:pPr marL="0"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latin typeface="+mn-lt"/>
              <a:cs typeface="Times New Roman" panose="02020603050405020304" pitchFamily="18" charset="0"/>
            </a:rPr>
            <a:t>• </a:t>
          </a:r>
          <a:r>
            <a:rPr lang="en-GB" sz="1800" b="1" kern="1200" dirty="0"/>
            <a:t>Video Safe Isolations.</a:t>
          </a:r>
        </a:p>
        <a:p>
          <a:pPr marL="0"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latin typeface="+mn-lt"/>
              <a:cs typeface="Times New Roman" panose="02020603050405020304" pitchFamily="18" charset="0"/>
            </a:rPr>
            <a:t>• </a:t>
          </a:r>
          <a:r>
            <a:rPr lang="en-GB" sz="1800" b="1" kern="1200" dirty="0"/>
            <a:t>Demonstration of Safe Isolation Procedures.</a:t>
          </a:r>
        </a:p>
        <a:p>
          <a:pPr marL="0"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latin typeface="+mn-lt"/>
              <a:cs typeface="Times New Roman" panose="02020603050405020304" pitchFamily="18" charset="0"/>
            </a:rPr>
            <a:t>• </a:t>
          </a:r>
          <a:r>
            <a:rPr lang="en-GB" sz="1800" b="1" kern="1200" dirty="0"/>
            <a:t>Summary, Wrap-Up and Closure.</a:t>
          </a:r>
        </a:p>
        <a:p>
          <a:pPr marL="0"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latin typeface="+mn-lt"/>
              <a:cs typeface="Times New Roman" panose="02020603050405020304" pitchFamily="18" charset="0"/>
            </a:rPr>
            <a:t>• </a:t>
          </a:r>
          <a:r>
            <a:rPr lang="en-GB" sz="1800" b="1" kern="1200"/>
            <a:t>Written Assessment.</a:t>
          </a:r>
          <a:endParaRPr lang="en-GB" sz="1800" b="1" kern="1200" dirty="0"/>
        </a:p>
        <a:p>
          <a:pPr marL="0"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latin typeface="+mn-lt"/>
              <a:cs typeface="Times New Roman" panose="02020603050405020304" pitchFamily="18" charset="0"/>
            </a:rPr>
            <a:t>• </a:t>
          </a:r>
          <a:r>
            <a:rPr lang="en-GB" sz="1800" b="1" kern="1200" dirty="0"/>
            <a:t>Safe Isolation Practical Test.</a:t>
          </a:r>
        </a:p>
      </dsp:txBody>
      <dsp:txXfrm>
        <a:off x="0" y="0"/>
        <a:ext cx="6492875" cy="53292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58A9873-7480-41E0-852A-EEA27628D2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HIGH VOLTAGE SYSTEMS TRAINING COURSE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C0919F-2DB5-4A55-ABEB-198C9787C43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EA7B0-7A95-4E5A-9B0F-3E288E1933B2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317144-E60D-494B-9838-6F9E2CAD94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E29D16-451C-496A-8FF9-BE532F9A9C2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57531-91DB-4ECA-8CEE-B58AC491D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18869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HIGH VOLTAGE SYSTEMS TRAINING COURSE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E2860-BBF6-458D-BB36-CEA9515E5BFD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2AB83-34AB-4BE9-A166-94C4C2A376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88573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9B35F-542E-4420-AF4A-2BECB1C5CD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F8CFE6-02B4-4145-9C3E-761412C85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D351F-9EC8-4072-9A09-3A21E8C70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1E61-F3B5-4C89-A3CE-D7BB2451247D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9F290-D85D-435F-904B-109C606AB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33F50-4C44-420F-A050-5C4ACE5EA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6EE5-B160-4379-A952-AFBF710795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761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C58B9-C353-4CDB-A55C-C407096B3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1648AC-18ED-44D4-836D-D1612D38A7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DB366E-32F4-4CEC-841D-A1BAB7D25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1E61-F3B5-4C89-A3CE-D7BB2451247D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034BCC-757A-46FF-A811-C5C35DA2E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24AC2-D12D-4AD4-BDA7-41BECE508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6EE5-B160-4379-A952-AFBF710795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066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4E9583-8DEC-4907-9C64-F8F1F1FA9C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5945D3-1CD3-48C2-A3C3-67423A955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2E680-EF1A-4675-A28C-C50F1C94B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1E61-F3B5-4C89-A3CE-D7BB2451247D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AC6928-3AE6-4A5A-BD04-2239E3FC2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5EB95-DE40-4EC6-A936-DA539D77B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6EE5-B160-4379-A952-AFBF710795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088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40C52-EE5E-461B-A91C-981CA477C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38443-CD14-4267-8BD7-58AF5895A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329E2-BE62-4B16-A690-FAE51427D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1E61-F3B5-4C89-A3CE-D7BB2451247D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AA015-B35D-4F0B-A3B4-8C27D07F1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548E7-8096-448A-92A5-0A0338A03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6EE5-B160-4379-A952-AFBF710795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95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F1080-16F9-4F0D-95EC-138610A25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5DC824-ADAA-4140-914F-4C3B7763E9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2ADC7-5AA8-40B9-A1FF-2ECA9DEC7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1E61-F3B5-4C89-A3CE-D7BB2451247D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6378A-071D-472D-BE5C-066EDDB82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F7AA1-9934-47B5-ABFC-1DC2C1C97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6EE5-B160-4379-A952-AFBF710795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87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A94C4-DA8D-4304-91C8-09E60CBCD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69B33-7C30-49B1-8074-E561C0D6AC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34E4F3-004E-4A87-B841-3A66DA8CDC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CEC2C7-AD49-41D3-A87A-40BC7ABE7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1E61-F3B5-4C89-A3CE-D7BB2451247D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7EA55A-D2CD-4228-8291-7B575283A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869EDC-B676-4717-B0EA-B0C3FA91C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6EE5-B160-4379-A952-AFBF710795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39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58B0B-99FD-4DEA-BF1E-E21DF36EC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1526BD-A493-4032-98B4-EA09D1478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C211C2-F470-490C-A2A1-670E5D6B2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81EE15-9489-4754-8EAF-8DFD2E6387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5331AD-756D-4B25-8AC2-51993F4294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1A382B-9065-41E1-A957-10802F2EB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1E61-F3B5-4C89-A3CE-D7BB2451247D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566262-386F-41D5-A472-FD8100E15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A594E3-7873-40C5-8034-32F9F1A34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6EE5-B160-4379-A952-AFBF710795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57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B5A9B-82A2-4104-AAD4-56FFB77BF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DC609E-DF36-4A7D-AFFE-55CA3E65E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1E61-F3B5-4C89-A3CE-D7BB2451247D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204ECD-B960-4815-834C-4031FDF39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DE8443-9708-48C3-953D-C8DCC222E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6EE5-B160-4379-A952-AFBF710795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73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4A0DE0-A590-46F0-B4E1-09969937D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1E61-F3B5-4C89-A3CE-D7BB2451247D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099937-9473-4507-9A6B-68466FB01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962884-44E5-4EF5-A249-FAB5624B3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6EE5-B160-4379-A952-AFBF710795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336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BF9E0-E417-47D1-B7E7-3F65548DC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201E1-FCDE-48A0-BF26-615A5C310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CD70E3-EDB2-49B8-8DE3-F3DDAA0D13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EFBAEB-E7CA-47D8-BC29-EE6E40292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1E61-F3B5-4C89-A3CE-D7BB2451247D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695BBD-095C-4127-B916-556A367DB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64FDBE-AFF6-49D9-BBDD-4E656A9C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6EE5-B160-4379-A952-AFBF710795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462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95042-2DAA-4F86-A867-BEF8A24A6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B1CC6D-0BDA-4878-BC18-813324C5E4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12BE33-7FE6-464D-94B4-05230E72C9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805935-A724-48B6-A017-0493898C9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1E61-F3B5-4C89-A3CE-D7BB2451247D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43CDC-A1AE-46FD-AACB-2049F144B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CF4A20-D54A-4DAE-B864-E5724E836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6EE5-B160-4379-A952-AFBF710795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316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01D84F-DF6F-4CDD-A468-44BEBF363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BFDF31-AAAB-496C-BF4D-313A437A1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CFAC2-4928-4F07-B393-19EBA2E571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81E61-F3B5-4C89-A3CE-D7BB2451247D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137C7-2C11-4116-8B7B-088AD3AD2D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F2654-FE83-4465-85FF-B6A3B12E70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A6EE5-B160-4379-A952-AFBF710795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61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2EE34-5307-41DA-A0FC-0A3AEC982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3600" y="1396289"/>
            <a:ext cx="5006336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dirty="0"/>
              <a:t>COURSE OVERVIEW</a:t>
            </a:r>
            <a:endParaRPr lang="en-US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DE1999-8BE4-4188-AE00-2FFB6161A4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658044" y="2871982"/>
            <a:ext cx="5006336" cy="318168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dirty="0"/>
              <a:t>LOW VOLTAGE COMPETENT PERSONS COURSE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644AF332-E43D-4B49-9D2B-A15E2327B7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04" y="585927"/>
            <a:ext cx="4603860" cy="3451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7502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054FFF9-FC96-4AE0-9A3C-5C68BAA1A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FFF"/>
                </a:solidFill>
              </a:rPr>
              <a:t>COURSE PURPOSE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E54DF52-C8A6-4389-ACC5-DEC282A6B3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8311964"/>
              </p:ext>
            </p:extLst>
          </p:nvPr>
        </p:nvGraphicFramePr>
        <p:xfrm>
          <a:off x="5010150" y="685799"/>
          <a:ext cx="6492875" cy="5555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1246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054FFF9-FC96-4AE0-9A3C-5C68BAA1A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FFF"/>
                </a:solidFill>
              </a:rPr>
              <a:t>COURSE DELIVERY</a:t>
            </a:r>
            <a:br>
              <a:rPr lang="en-GB" sz="4000" dirty="0">
                <a:solidFill>
                  <a:srgbClr val="FFFFFF"/>
                </a:solidFill>
              </a:rPr>
            </a:br>
            <a:endParaRPr lang="en-GB" sz="40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E54DF52-C8A6-4389-ACC5-DEC282A6B3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6165035"/>
              </p:ext>
            </p:extLst>
          </p:nvPr>
        </p:nvGraphicFramePr>
        <p:xfrm>
          <a:off x="5010150" y="266329"/>
          <a:ext cx="6492875" cy="58326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5157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054FFF9-FC96-4AE0-9A3C-5C68BAA1A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FFF"/>
                </a:solidFill>
              </a:rPr>
              <a:t>COURSE DELIVERY</a:t>
            </a:r>
            <a:br>
              <a:rPr lang="en-GB" sz="4000" dirty="0">
                <a:solidFill>
                  <a:srgbClr val="FFFFFF"/>
                </a:solidFill>
              </a:rPr>
            </a:br>
            <a:endParaRPr lang="en-GB" sz="40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E54DF52-C8A6-4389-ACC5-DEC282A6B3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897039"/>
              </p:ext>
            </p:extLst>
          </p:nvPr>
        </p:nvGraphicFramePr>
        <p:xfrm>
          <a:off x="5010150" y="685799"/>
          <a:ext cx="6492875" cy="5329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7823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054FFF9-FC96-4AE0-9A3C-5C68BAA1A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FFF"/>
                </a:solidFill>
              </a:rPr>
              <a:t>COURSE AGENDA</a:t>
            </a:r>
            <a:br>
              <a:rPr lang="en-GB" sz="4000" dirty="0">
                <a:solidFill>
                  <a:srgbClr val="FFFFFF"/>
                </a:solidFill>
              </a:rPr>
            </a:br>
            <a:endParaRPr lang="en-GB" sz="40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E54DF52-C8A6-4389-ACC5-DEC282A6B3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2741248"/>
              </p:ext>
            </p:extLst>
          </p:nvPr>
        </p:nvGraphicFramePr>
        <p:xfrm>
          <a:off x="5010150" y="685799"/>
          <a:ext cx="6492875" cy="5329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5004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3956</TotalTime>
  <Words>495</Words>
  <Application>Microsoft Office PowerPoint</Application>
  <PresentationFormat>Widescreen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COURSE OVERVIEW</vt:lpstr>
      <vt:lpstr>COURSE PURPOSE </vt:lpstr>
      <vt:lpstr>COURSE DELIVERY </vt:lpstr>
      <vt:lpstr>COURSE DELIVERY </vt:lpstr>
      <vt:lpstr>COURSE AGENDA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VOLTAGE SYSTEMS TRAINING COURSE</dc:title>
  <dc:creator>Michael Burrows</dc:creator>
  <cp:lastModifiedBy>Michael Burrows</cp:lastModifiedBy>
  <cp:revision>258</cp:revision>
  <dcterms:created xsi:type="dcterms:W3CDTF">2019-07-29T08:58:25Z</dcterms:created>
  <dcterms:modified xsi:type="dcterms:W3CDTF">2020-12-03T10:50:55Z</dcterms:modified>
</cp:coreProperties>
</file>